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8.jpg" ContentType="image/png"/>
  <Override PartName="/ppt/media/image5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90" r:id="rId3"/>
    <p:sldId id="258" r:id="rId4"/>
    <p:sldId id="264" r:id="rId5"/>
    <p:sldId id="259" r:id="rId6"/>
    <p:sldId id="266" r:id="rId7"/>
    <p:sldId id="287" r:id="rId8"/>
    <p:sldId id="291" r:id="rId9"/>
    <p:sldId id="269" r:id="rId10"/>
    <p:sldId id="274" r:id="rId11"/>
    <p:sldId id="271" r:id="rId12"/>
    <p:sldId id="272" r:id="rId13"/>
    <p:sldId id="288" r:id="rId14"/>
    <p:sldId id="292" r:id="rId15"/>
    <p:sldId id="277" r:id="rId16"/>
    <p:sldId id="289" r:id="rId17"/>
    <p:sldId id="293" r:id="rId18"/>
    <p:sldId id="295" r:id="rId19"/>
    <p:sldId id="286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ABDBF-041F-456B-9DD4-3FDF20F9E0FB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0AB4D-8F58-4DB7-91CA-8CDACA0010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03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9AED8BE-E13A-477C-BBE4-F6E498DD9B68}" type="datetimeFigureOut">
              <a:rPr lang="pl-PL" smtClean="0"/>
              <a:t>13.03.2022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FBCFEAB-2437-40AE-AF10-E3C7B0976DB4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59" y="620688"/>
            <a:ext cx="8062912" cy="1470025"/>
          </a:xfrm>
        </p:spPr>
        <p:txBody>
          <a:bodyPr>
            <a:noAutofit/>
          </a:bodyPr>
          <a:lstStyle/>
          <a:p>
            <a:r>
              <a:rPr lang="pl-PL" sz="6000" b="1" dirty="0" smtClean="0"/>
              <a:t>W naszym przedszkolu</a:t>
            </a:r>
            <a:endParaRPr lang="pl-PL" sz="6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7039">
            <a:off x="4831617" y="3095962"/>
            <a:ext cx="3407291" cy="25554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751" y="1418033"/>
            <a:ext cx="2878469" cy="215885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94255"/>
            <a:ext cx="3241055" cy="24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65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/>
              <a:t>Działania innowacyjne</a:t>
            </a:r>
            <a:endParaRPr lang="pl-PL" sz="35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3884"/>
            <a:ext cx="2481307" cy="18609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20" y="5225333"/>
            <a:ext cx="2376264" cy="13366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08" y="337739"/>
            <a:ext cx="2643120" cy="18722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30" y="2420888"/>
            <a:ext cx="3105631" cy="23292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06" y="2717552"/>
            <a:ext cx="2314525" cy="17358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043064"/>
            <a:ext cx="3024336" cy="17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/>
              <a:t>Działania innowacyjne</a:t>
            </a:r>
            <a:endParaRPr lang="pl-PL" sz="35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691680" y="412844"/>
            <a:ext cx="7307666" cy="5989320"/>
          </a:xfrm>
        </p:spPr>
        <p:txBody>
          <a:bodyPr/>
          <a:lstStyle/>
          <a:p>
            <a:r>
              <a:rPr lang="pl-PL" b="1" dirty="0" smtClean="0"/>
              <a:t>Kodowanie</a:t>
            </a:r>
          </a:p>
          <a:p>
            <a:pPr marL="64008" indent="0">
              <a:buNone/>
            </a:pPr>
            <a:r>
              <a:rPr lang="pl-PL" b="1" dirty="0" smtClean="0"/>
              <a:t> i programowanie</a:t>
            </a:r>
            <a:endParaRPr lang="pl-PL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86" y="4775043"/>
            <a:ext cx="2803804" cy="157714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0217">
            <a:off x="5989184" y="1029135"/>
            <a:ext cx="2520731" cy="189054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87529"/>
            <a:ext cx="1975221" cy="1481416"/>
          </a:xfrm>
          <a:prstGeom prst="rect">
            <a:avLst/>
          </a:prstGeom>
        </p:spPr>
      </p:pic>
      <p:pic>
        <p:nvPicPr>
          <p:cNvPr id="14" name="QUIK_20210619_1048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952" y="3645025"/>
            <a:ext cx="4505906" cy="270715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70" y="1788814"/>
            <a:ext cx="969356" cy="96935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76" y="3120023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914400" cy="5943600"/>
          </a:xfrm>
        </p:spPr>
        <p:txBody>
          <a:bodyPr>
            <a:normAutofit/>
          </a:bodyPr>
          <a:lstStyle/>
          <a:p>
            <a:r>
              <a:rPr lang="pl-PL" sz="3500" b="1" dirty="0"/>
              <a:t>Działania innowacyjne</a:t>
            </a:r>
            <a:endParaRPr lang="pl-PL" sz="35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619672" y="320040"/>
            <a:ext cx="7307666" cy="5989320"/>
          </a:xfrm>
        </p:spPr>
        <p:txBody>
          <a:bodyPr/>
          <a:lstStyle/>
          <a:p>
            <a:r>
              <a:rPr lang="pl-PL" b="1" dirty="0" smtClean="0"/>
              <a:t>Elementy planu daltońskiego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6033">
            <a:off x="2027347" y="1521631"/>
            <a:ext cx="1699144" cy="9557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670">
            <a:off x="4165998" y="1357119"/>
            <a:ext cx="1608586" cy="120643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4667">
            <a:off x="4405152" y="5015874"/>
            <a:ext cx="1828960" cy="137172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7067">
            <a:off x="7437082" y="5045822"/>
            <a:ext cx="1547551" cy="116066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830" y="4961128"/>
            <a:ext cx="1750602" cy="131295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9653" y="4671670"/>
            <a:ext cx="1829691" cy="102920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44" y="1083374"/>
            <a:ext cx="2051720" cy="115409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122">
            <a:off x="2532917" y="4829532"/>
            <a:ext cx="1795839" cy="1346879"/>
          </a:xfrm>
          <a:prstGeom prst="rect">
            <a:avLst/>
          </a:prstGeom>
        </p:spPr>
      </p:pic>
      <p:sp>
        <p:nvSpPr>
          <p:cNvPr id="18" name="Strzałka w dół 17"/>
          <p:cNvSpPr/>
          <p:nvPr/>
        </p:nvSpPr>
        <p:spPr>
          <a:xfrm>
            <a:off x="4860032" y="2917647"/>
            <a:ext cx="2000061" cy="15617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l-PL" dirty="0"/>
              <a:t> </a:t>
            </a:r>
            <a:r>
              <a:rPr lang="pl-PL" b="1" dirty="0" smtClean="0"/>
              <a:t>pomoce</a:t>
            </a:r>
            <a:endParaRPr lang="pl-PL" b="1" dirty="0"/>
          </a:p>
        </p:txBody>
      </p:sp>
      <p:sp>
        <p:nvSpPr>
          <p:cNvPr id="19" name="Strzałka w dół 18"/>
          <p:cNvSpPr/>
          <p:nvPr/>
        </p:nvSpPr>
        <p:spPr>
          <a:xfrm rot="10800000">
            <a:off x="2575285" y="2907934"/>
            <a:ext cx="2000061" cy="15617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b="1" dirty="0" smtClean="0"/>
              <a:t>instrukcje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01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Powyższe działania m.in.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7575376" cy="4675784"/>
          </a:xfrm>
        </p:spPr>
        <p:txBody>
          <a:bodyPr>
            <a:normAutofit/>
          </a:bodyPr>
          <a:lstStyle/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w</a:t>
            </a:r>
            <a:r>
              <a:rPr lang="pl-PL" dirty="0" smtClean="0"/>
              <a:t>zbogacają ofertę </a:t>
            </a:r>
            <a:r>
              <a:rPr lang="pl-PL" dirty="0"/>
              <a:t>przedszkola o innowacyjne rozwiązania w </a:t>
            </a:r>
            <a:r>
              <a:rPr lang="pl-PL" dirty="0" smtClean="0"/>
              <a:t>edukacji,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r</a:t>
            </a:r>
            <a:r>
              <a:rPr lang="pl-PL" dirty="0" smtClean="0"/>
              <a:t>ozbudzają ciekawość poznawczą,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w</a:t>
            </a:r>
            <a:r>
              <a:rPr lang="pl-PL" dirty="0" smtClean="0"/>
              <a:t>szechstronnie rozwijają dzieci,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z</a:t>
            </a:r>
            <a:r>
              <a:rPr lang="pl-PL" dirty="0" smtClean="0"/>
              <a:t>większają szanse edukacyjne dzieci,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k</a:t>
            </a:r>
            <a:r>
              <a:rPr lang="pl-PL" dirty="0" smtClean="0"/>
              <a:t>ształtują </a:t>
            </a:r>
            <a:r>
              <a:rPr lang="pl-PL" dirty="0"/>
              <a:t>umiejętności logicznego i algorytmicznego myślenia, zadaniowego </a:t>
            </a:r>
            <a:r>
              <a:rPr lang="pl-PL" dirty="0" smtClean="0"/>
              <a:t>i kreatywnego podejścia </a:t>
            </a:r>
            <a:r>
              <a:rPr lang="pl-PL" dirty="0"/>
              <a:t>do </a:t>
            </a:r>
            <a:r>
              <a:rPr lang="pl-PL" dirty="0" smtClean="0"/>
              <a:t>problemów,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k</a:t>
            </a:r>
            <a:r>
              <a:rPr lang="pl-PL" dirty="0" smtClean="0"/>
              <a:t>ształtują </a:t>
            </a:r>
            <a:r>
              <a:rPr lang="pl-PL" dirty="0"/>
              <a:t>umiejętności zarządzania </a:t>
            </a:r>
            <a:r>
              <a:rPr lang="pl-PL" dirty="0" smtClean="0"/>
              <a:t>czasem,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k</a:t>
            </a:r>
            <a:r>
              <a:rPr lang="pl-PL" dirty="0" smtClean="0"/>
              <a:t>ształtują </a:t>
            </a:r>
            <a:r>
              <a:rPr lang="pl-PL" dirty="0"/>
              <a:t>umiejętności współpracy, </a:t>
            </a:r>
            <a:r>
              <a:rPr lang="pl-PL" dirty="0" smtClean="0"/>
              <a:t>odpowiedzialności i samodzielności.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1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5616624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W naszej placówce prowadzimy systematyczne obserwacje, by stwarzać </a:t>
            </a:r>
            <a:r>
              <a:rPr lang="pl-PL" b="1" dirty="0" smtClean="0"/>
              <a:t>dzieciom optymalne warunku do ich </a:t>
            </a:r>
            <a:r>
              <a:rPr lang="pl-PL" b="1" dirty="0" smtClean="0"/>
              <a:t>rozwoju.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52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/>
              <a:t>Rozpoznawanie potrzeb dzieci</a:t>
            </a:r>
            <a:endParaRPr lang="pl-PL" sz="2800" b="1" dirty="0"/>
          </a:p>
        </p:txBody>
      </p:sp>
      <p:pic>
        <p:nvPicPr>
          <p:cNvPr id="12" name="QUIK_20210619_19163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632" y="2294874"/>
            <a:ext cx="7000776" cy="3937938"/>
          </a:xfrm>
          <a:prstGeom prst="rect">
            <a:avLst/>
          </a:prstGeom>
        </p:spPr>
      </p:pic>
      <p:sp>
        <p:nvSpPr>
          <p:cNvPr id="4" name="Prostokąt zaokrąglony 3"/>
          <p:cNvSpPr/>
          <p:nvPr/>
        </p:nvSpPr>
        <p:spPr>
          <a:xfrm>
            <a:off x="1243633" y="338616"/>
            <a:ext cx="7047518" cy="1675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73081"/>
            <a:ext cx="1323221" cy="1323221"/>
          </a:xfrm>
          <a:prstGeom prst="rect">
            <a:avLst/>
          </a:prstGeo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66699"/>
            <a:ext cx="1296144" cy="1296144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11" y="454804"/>
            <a:ext cx="1559773" cy="155977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88573"/>
            <a:ext cx="1181289" cy="11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Podejmowane działania diagnostyczne pozwoliły na: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7791400" cy="4171728"/>
          </a:xfrm>
        </p:spPr>
        <p:txBody>
          <a:bodyPr>
            <a:normAutofit/>
          </a:bodyPr>
          <a:lstStyle/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 smtClean="0"/>
              <a:t>identyfikowanie </a:t>
            </a:r>
            <a:r>
              <a:rPr lang="pl-PL" dirty="0"/>
              <a:t>uzdolnień, potrzeb rozwojowych oraz </a:t>
            </a:r>
            <a:r>
              <a:rPr lang="pl-PL" dirty="0" smtClean="0"/>
              <a:t>edukacyjnych dzieci,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 smtClean="0"/>
              <a:t>podejmowanie </a:t>
            </a:r>
            <a:r>
              <a:rPr lang="pl-PL" dirty="0"/>
              <a:t>strategii sprzyjających wielopłaszczyznowemu oddziaływaniu na </a:t>
            </a:r>
            <a:r>
              <a:rPr lang="pl-PL" dirty="0" smtClean="0"/>
              <a:t>dziecko.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43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Wszystkie działania dydaktyczne, wychowawcze i opiekuńcze rozwijały dzieci we wszystkich sferach funkcjonowania. Kształtowane były:</a:t>
            </a:r>
            <a:endParaRPr lang="pl-PL" sz="2400" b="1" dirty="0"/>
          </a:p>
        </p:txBody>
      </p:sp>
      <p:sp>
        <p:nvSpPr>
          <p:cNvPr id="5" name="Prostokąt zaokrąglony 4"/>
          <p:cNvSpPr/>
          <p:nvPr/>
        </p:nvSpPr>
        <p:spPr>
          <a:xfrm>
            <a:off x="467544" y="1772816"/>
            <a:ext cx="3528392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SAMODZIELNOŚĆ</a:t>
            </a:r>
          </a:p>
          <a:p>
            <a:pPr algn="ctr"/>
            <a:r>
              <a:rPr lang="pl-PL" dirty="0" smtClean="0"/>
              <a:t>Samodzielność w zakresie doskonalenia umiejętności ubierania się, kształtowania nawyków higienicznych, posługiwania się sztućcami, dbania o swoje miejsce zabawy oraz pracy.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4427984" y="1556792"/>
            <a:ext cx="4032448" cy="5040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UMIEJĘTNOŚCI SPOŁECZNE I ODPORNOŚĆ EMOCJONALNA</a:t>
            </a:r>
          </a:p>
          <a:p>
            <a:pPr algn="ctr"/>
            <a:r>
              <a:rPr lang="pl-PL" sz="1600" dirty="0" smtClean="0"/>
              <a:t>Kształtowanie umiejętności porozumiewania się, obdarzania innych uwagą, szacunkiem, życzliwością. Kształtowanie umiejętności przestrzegania reguł, wrażliwości na drugiego człowieka i jego potrzeby. Wzmacnianie poczucia wartości, kształtowanie umiejętności radzenia sobie z emocjami, krytyką, niepowodzeniem, odraczaniem nagrody, przyjemności, zaspokajaniem swoich potrzeb w sposób akceptowalny społecznie.</a:t>
            </a:r>
          </a:p>
          <a:p>
            <a:pPr algn="ctr"/>
            <a:endParaRPr lang="pl-PL" dirty="0"/>
          </a:p>
        </p:txBody>
      </p:sp>
      <p:sp>
        <p:nvSpPr>
          <p:cNvPr id="7" name="Prostokąt zaokrąglony 6"/>
          <p:cNvSpPr/>
          <p:nvPr/>
        </p:nvSpPr>
        <p:spPr>
          <a:xfrm>
            <a:off x="467544" y="4797152"/>
            <a:ext cx="352839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WIEDZA OGÓLNA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140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c.d.</a:t>
            </a:r>
            <a:endParaRPr lang="pl-PL" b="1" dirty="0"/>
          </a:p>
        </p:txBody>
      </p:sp>
      <p:sp>
        <p:nvSpPr>
          <p:cNvPr id="4" name="Prostokąt zaokrąglony 3"/>
          <p:cNvSpPr/>
          <p:nvPr/>
        </p:nvSpPr>
        <p:spPr>
          <a:xfrm>
            <a:off x="467544" y="1988840"/>
            <a:ext cx="3672408" cy="355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 smtClean="0"/>
              <a:t>KOMPETENCJE MATEMATYCZNE I JĘZYKOWE</a:t>
            </a:r>
            <a:endParaRPr lang="pl-PL" sz="2500" b="1" dirty="0"/>
          </a:p>
        </p:txBody>
      </p:sp>
      <p:sp>
        <p:nvSpPr>
          <p:cNvPr id="5" name="Prostokąt zaokrąglony 4"/>
          <p:cNvSpPr/>
          <p:nvPr/>
        </p:nvSpPr>
        <p:spPr>
          <a:xfrm>
            <a:off x="4788024" y="1988840"/>
            <a:ext cx="3888432" cy="355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 smtClean="0"/>
              <a:t>SPRAWNOŚĆ RUCHOWA ORAZ KOORDYNACJA WZROKOWO-RUCHOWA</a:t>
            </a:r>
            <a:endParaRPr lang="pl-PL" sz="2500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3131840" y="5821974"/>
            <a:ext cx="29523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Za dużo, by wszystko wymieniać ;-)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25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3118175"/>
            <a:ext cx="7959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DZIĘKUJEMY ZA UWAGĘ</a:t>
            </a:r>
            <a:endParaRPr lang="pl-PL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8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43924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W</a:t>
            </a:r>
            <a:r>
              <a:rPr lang="pl-PL" b="1" dirty="0" smtClean="0"/>
              <a:t>iedzę </a:t>
            </a:r>
            <a:r>
              <a:rPr lang="pl-PL" b="1" dirty="0" smtClean="0"/>
              <a:t>i umiejętności </a:t>
            </a:r>
            <a:r>
              <a:rPr lang="pl-PL" b="1" dirty="0" smtClean="0"/>
              <a:t>zdobywamy </a:t>
            </a:r>
            <a:r>
              <a:rPr lang="pl-PL" b="1" dirty="0" smtClean="0"/>
              <a:t>przez różnorodne metody i formy pracy oraz udział w ogólnopolskich projektach </a:t>
            </a:r>
            <a:r>
              <a:rPr lang="pl-PL" b="1" dirty="0" smtClean="0"/>
              <a:t>edukacyjnych.</a:t>
            </a:r>
            <a:br>
              <a:rPr lang="pl-PL" b="1" dirty="0" smtClean="0"/>
            </a:br>
            <a:r>
              <a:rPr lang="pl-PL" b="1" dirty="0" smtClean="0"/>
              <a:t>Oto kilka z nich: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2728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 smtClean="0"/>
              <a:t>Metody aktywizujące</a:t>
            </a:r>
            <a:endParaRPr lang="pl-PL" sz="35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475656" y="548680"/>
            <a:ext cx="7451682" cy="5760680"/>
          </a:xfrm>
        </p:spPr>
        <p:txBody>
          <a:bodyPr/>
          <a:lstStyle/>
          <a:p>
            <a:r>
              <a:rPr lang="pl-PL" b="1" dirty="0" smtClean="0"/>
              <a:t>METODA PROJEKTÓW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6609">
            <a:off x="1973283" y="5030273"/>
            <a:ext cx="2128292" cy="11971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9" y="2060848"/>
            <a:ext cx="2771800" cy="20788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01435"/>
            <a:ext cx="4352484" cy="244827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719">
            <a:off x="5697287" y="1464791"/>
            <a:ext cx="2602251" cy="19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 smtClean="0"/>
              <a:t>METODY AKTYWIZUJĄCE</a:t>
            </a:r>
            <a:endParaRPr lang="pl-PL" sz="35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835696" y="320040"/>
            <a:ext cx="7091642" cy="5989320"/>
          </a:xfrm>
        </p:spPr>
        <p:txBody>
          <a:bodyPr/>
          <a:lstStyle/>
          <a:p>
            <a:r>
              <a:rPr lang="pl-PL" sz="2400" b="1" dirty="0" smtClean="0"/>
              <a:t>METODA DOBREGO STARTU</a:t>
            </a:r>
          </a:p>
          <a:p>
            <a:r>
              <a:rPr lang="pl-PL" sz="2400" b="1" dirty="0" smtClean="0"/>
              <a:t>ZABAWY W NURCIE PEDAGOGIKI ZABAWY KLANZA</a:t>
            </a:r>
          </a:p>
          <a:p>
            <a:r>
              <a:rPr lang="pl-PL" sz="2400" b="1" dirty="0"/>
              <a:t>EDUKACJA PRZEZ </a:t>
            </a:r>
            <a:r>
              <a:rPr lang="pl-PL" sz="2400" b="1" dirty="0" smtClean="0"/>
              <a:t>RUCH D. DZIAMSKIEJ</a:t>
            </a:r>
            <a:endParaRPr lang="pl-PL" sz="2400" b="1" dirty="0"/>
          </a:p>
          <a:p>
            <a:endParaRPr lang="pl-PL" sz="2400" b="1" dirty="0" smtClean="0"/>
          </a:p>
          <a:p>
            <a:pPr marL="64008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33" y="4071000"/>
            <a:ext cx="3168352" cy="23762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13" y="2131511"/>
            <a:ext cx="1872208" cy="140415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521">
            <a:off x="1402663" y="4584290"/>
            <a:ext cx="3158889" cy="177687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31" y="2131511"/>
            <a:ext cx="2585985" cy="19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/>
              <a:t>METODY AKTYWIZUJĄCE</a:t>
            </a:r>
            <a:endParaRPr lang="pl-PL" sz="35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331640" y="320040"/>
            <a:ext cx="7595698" cy="5989320"/>
          </a:xfrm>
        </p:spPr>
        <p:txBody>
          <a:bodyPr>
            <a:normAutofit/>
          </a:bodyPr>
          <a:lstStyle/>
          <a:p>
            <a:r>
              <a:rPr lang="pl-PL" sz="2300" b="1" dirty="0" smtClean="0"/>
              <a:t>GIMNASTYKA TWÓRCZA R. LABANA</a:t>
            </a:r>
          </a:p>
          <a:p>
            <a:r>
              <a:rPr lang="pl-PL" sz="2300" b="1" dirty="0" smtClean="0"/>
              <a:t>METODA AKTYWMEGO SŁUCHANIA BATI STRAUSS</a:t>
            </a:r>
          </a:p>
          <a:p>
            <a:r>
              <a:rPr lang="pl-PL" sz="2300" b="1" dirty="0" smtClean="0"/>
              <a:t>METODA RUCHU ROZWIJAJĄCEGO W. SHERBORNE</a:t>
            </a:r>
            <a:endParaRPr lang="pl-PL" sz="23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03695"/>
            <a:ext cx="3672408" cy="27543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6010"/>
            <a:ext cx="2808312" cy="210623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63434"/>
            <a:ext cx="2412776" cy="180958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5123">
            <a:off x="905097" y="4437861"/>
            <a:ext cx="2955739" cy="166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/>
              <a:t>METODY AKTYWIZUJĄCE</a:t>
            </a:r>
            <a:endParaRPr lang="pl-PL" sz="35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691680" y="320040"/>
            <a:ext cx="7235658" cy="5989320"/>
          </a:xfrm>
        </p:spPr>
        <p:txBody>
          <a:bodyPr>
            <a:normAutofit/>
          </a:bodyPr>
          <a:lstStyle/>
          <a:p>
            <a:r>
              <a:rPr lang="pl-PL" sz="2500" b="1" dirty="0" smtClean="0"/>
              <a:t>ZAŁOŻENIA METODY </a:t>
            </a:r>
          </a:p>
          <a:p>
            <a:pPr marL="64008" indent="0">
              <a:buNone/>
            </a:pPr>
            <a:r>
              <a:rPr lang="pl-PL" sz="2500" b="1" dirty="0" smtClean="0"/>
              <a:t>DZIECIĘCEJ MATEMATYKI </a:t>
            </a:r>
          </a:p>
          <a:p>
            <a:pPr marL="64008" indent="0">
              <a:buNone/>
            </a:pPr>
            <a:r>
              <a:rPr lang="pl-PL" sz="2500" b="1" dirty="0" smtClean="0"/>
              <a:t>PROF. E. GRUSZCZYK-KOLCZYŃSKIEJ</a:t>
            </a:r>
            <a:endParaRPr lang="pl-PL" sz="25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96" y="1700808"/>
            <a:ext cx="2939988" cy="17895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95587"/>
            <a:ext cx="3456384" cy="25922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96" y="3717032"/>
            <a:ext cx="2915549" cy="218666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705999"/>
            <a:ext cx="4176464" cy="9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5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Takie działania m.in.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223448" cy="4531768"/>
          </a:xfrm>
        </p:spPr>
        <p:txBody>
          <a:bodyPr>
            <a:normAutofit/>
          </a:bodyPr>
          <a:lstStyle/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 smtClean="0"/>
              <a:t>wszechstronnie wspierają rozwój dzieci,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z</a:t>
            </a:r>
            <a:r>
              <a:rPr lang="pl-PL" dirty="0" smtClean="0"/>
              <a:t>większają ich motywację do działania,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k</a:t>
            </a:r>
            <a:r>
              <a:rPr lang="pl-PL" dirty="0" smtClean="0"/>
              <a:t>ształtują poczucie sprawstwa,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 smtClean="0"/>
              <a:t>integrują grupę,</a:t>
            </a:r>
            <a:endParaRPr lang="pl-PL" dirty="0"/>
          </a:p>
          <a:p>
            <a:pPr marL="397764" indent="-342900">
              <a:buFont typeface="Wingdings" panose="05000000000000000000" pitchFamily="2" charset="2"/>
              <a:buChar char="ü"/>
            </a:pPr>
            <a:r>
              <a:rPr lang="pl-PL" dirty="0"/>
              <a:t>t</a:t>
            </a:r>
            <a:r>
              <a:rPr lang="pl-PL" dirty="0" smtClean="0"/>
              <a:t>worzą bezpieczną przestrzeń do popełniania błędów, eksperymentowania oraz eksplorowania otaczającego świata, co jest szczególnie istotne w procesie uczenia się i zdobywania różnych umiejętności. To przestrzeń, która pozwala na przedefiniowanie błędu, porażki, której tak wszyscy się boimy, w sytuację, która ma pobudzać do działania, prowokować do podejmowania kolejnych prób.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64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432048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/>
              <a:t>W </a:t>
            </a:r>
            <a:r>
              <a:rPr lang="pl-PL" b="1" dirty="0" smtClean="0"/>
              <a:t>naszym przedszkolu wprowadzamy </a:t>
            </a:r>
            <a:r>
              <a:rPr lang="pl-PL" b="1" dirty="0" smtClean="0"/>
              <a:t>działania innowacyjne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8236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 smtClean="0"/>
              <a:t>Działania innowacyjne</a:t>
            </a:r>
            <a:endParaRPr lang="pl-PL" sz="35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691680" y="332656"/>
            <a:ext cx="6480720" cy="5989320"/>
          </a:xfrm>
        </p:spPr>
        <p:txBody>
          <a:bodyPr/>
          <a:lstStyle/>
          <a:p>
            <a:r>
              <a:rPr lang="pl-PL" b="1" dirty="0" smtClean="0"/>
              <a:t>„</a:t>
            </a:r>
            <a:r>
              <a:rPr lang="pl-PL" sz="2800" b="1" dirty="0" smtClean="0"/>
              <a:t>PRZEDSZKOLAK W ŚWIECIE LITER</a:t>
            </a:r>
            <a:r>
              <a:rPr lang="pl-PL" b="1" dirty="0" smtClean="0"/>
              <a:t>”    </a:t>
            </a:r>
            <a:r>
              <a:rPr lang="pl-PL" sz="2000" b="1" dirty="0" smtClean="0"/>
              <a:t>innowacja wprowadzająca odimienną metodę nauki czytania dr I. Majchrzak</a:t>
            </a:r>
          </a:p>
          <a:p>
            <a:pPr marL="64008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29" y="1844824"/>
            <a:ext cx="2034031" cy="114414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1830047"/>
            <a:ext cx="1862970" cy="104792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38" y="4356935"/>
            <a:ext cx="3168352" cy="23762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88840"/>
            <a:ext cx="2806092" cy="2104569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75" y="3127504"/>
            <a:ext cx="2100562" cy="118156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39465"/>
            <a:ext cx="2948272" cy="221120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3011058"/>
            <a:ext cx="1887038" cy="10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1173</TotalTime>
  <Words>409</Words>
  <Application>Microsoft Office PowerPoint</Application>
  <PresentationFormat>Pokaz na ekranie (4:3)</PresentationFormat>
  <Paragraphs>57</Paragraphs>
  <Slides>19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Energetyczny</vt:lpstr>
      <vt:lpstr>W naszym przedszkolu</vt:lpstr>
      <vt:lpstr>Wiedzę i umiejętności zdobywamy przez różnorodne metody i formy pracy oraz udział w ogólnopolskich projektach edukacyjnych. Oto kilka z nich:</vt:lpstr>
      <vt:lpstr>Metody aktywizujące</vt:lpstr>
      <vt:lpstr>METODY AKTYWIZUJĄCE</vt:lpstr>
      <vt:lpstr>METODY AKTYWIZUJĄCE</vt:lpstr>
      <vt:lpstr>METODY AKTYWIZUJĄCE</vt:lpstr>
      <vt:lpstr>Takie działania m.in.</vt:lpstr>
      <vt:lpstr>W naszym przedszkolu wprowadzamy działania innowacyjne</vt:lpstr>
      <vt:lpstr>Działania innowacyjne</vt:lpstr>
      <vt:lpstr>Działania innowacyjne</vt:lpstr>
      <vt:lpstr>Działania innowacyjne</vt:lpstr>
      <vt:lpstr>Działania innowacyjne</vt:lpstr>
      <vt:lpstr>Powyższe działania m.in.</vt:lpstr>
      <vt:lpstr>W naszej placówce prowadzimy systematyczne obserwacje, by stwarzać dzieciom optymalne warunku do ich rozwoju.</vt:lpstr>
      <vt:lpstr>Rozpoznawanie potrzeb dzieci</vt:lpstr>
      <vt:lpstr>Podejmowane działania diagnostyczne pozwoliły na: </vt:lpstr>
      <vt:lpstr>Wszystkie działania dydaktyczne, wychowawcze i opiekuńcze rozwijały dzieci we wszystkich sferach funkcjonowania. Kształtowane były:</vt:lpstr>
      <vt:lpstr>c.d.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 DOROBKU ZAWODOWEGO</dc:title>
  <dc:creator>Dominika</dc:creator>
  <cp:lastModifiedBy>Dominika</cp:lastModifiedBy>
  <cp:revision>128</cp:revision>
  <dcterms:created xsi:type="dcterms:W3CDTF">2021-06-18T23:21:16Z</dcterms:created>
  <dcterms:modified xsi:type="dcterms:W3CDTF">2022-03-13T22:01:30Z</dcterms:modified>
</cp:coreProperties>
</file>